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Sorts Mill Goudy" panose="020B0604020202020204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gCJ5E7BQqB1pLY4IJLnfyJm5Oz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to change layer to county health rankings 2021 from sketch</a:t>
            </a: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mail me before. Don’t wait till the submission date.</a:t>
            </a:r>
            <a:endParaRPr/>
          </a:p>
        </p:txBody>
      </p:sp>
      <p:sp>
        <p:nvSpPr>
          <p:cNvPr id="154" name="Google Shape;1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also be done through Add field. This is to make you familiar with Replacing a field in styles.</a:t>
            </a:r>
            <a:endParaRPr/>
          </a:p>
        </p:txBody>
      </p:sp>
      <p:sp>
        <p:nvSpPr>
          <p:cNvPr id="280" name="Google Shape;28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colors might be different in your case.</a:t>
            </a:r>
            <a:endParaRPr/>
          </a:p>
        </p:txBody>
      </p:sp>
      <p:sp>
        <p:nvSpPr>
          <p:cNvPr id="288" name="Google Shape;28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also be done through Add field. This is to make you familiar with Replacing a field in styles.</a:t>
            </a:r>
            <a:endParaRPr/>
          </a:p>
        </p:txBody>
      </p:sp>
      <p:sp>
        <p:nvSpPr>
          <p:cNvPr id="294" name="Google Shape;29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also be done through Add field. This is to make you familiar with Replacing a field in styles.</a:t>
            </a:r>
            <a:endParaRPr/>
          </a:p>
        </p:txBody>
      </p:sp>
      <p:sp>
        <p:nvSpPr>
          <p:cNvPr id="302" name="Google Shape;30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also be done through Add field. This is to make you familiar with Replacing a field in styles.</a:t>
            </a:r>
            <a:endParaRPr/>
          </a:p>
        </p:txBody>
      </p:sp>
      <p:sp>
        <p:nvSpPr>
          <p:cNvPr id="311" name="Google Shape;31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also be done through Add field. This is to make you familiar with Replacing a field in styles.</a:t>
            </a:r>
            <a:endParaRPr/>
          </a:p>
        </p:txBody>
      </p:sp>
      <p:sp>
        <p:nvSpPr>
          <p:cNvPr id="319" name="Google Shape;31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Enter key to separate tags</a:t>
            </a:r>
            <a:endParaRPr/>
          </a:p>
        </p:txBody>
      </p:sp>
      <p:sp>
        <p:nvSpPr>
          <p:cNvPr id="327" name="Google Shape;32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Enter key to separate tags</a:t>
            </a:r>
            <a:endParaRPr/>
          </a:p>
        </p:txBody>
      </p:sp>
      <p:sp>
        <p:nvSpPr>
          <p:cNvPr id="398" name="Google Shape;398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if the link is working by opening it in an incognito window</a:t>
            </a:r>
            <a:endParaRPr/>
          </a:p>
        </p:txBody>
      </p:sp>
      <p:sp>
        <p:nvSpPr>
          <p:cNvPr id="406" name="Google Shape;40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5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6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6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66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6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6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97" name="Google Shape;97;p6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7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7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6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8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68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68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68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68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68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6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9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9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9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69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2" name="Google Shape;122;p69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69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9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5" name="Google Shape;125;p69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9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69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8" name="Google Shape;128;p69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6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0"/>
          <p:cNvSpPr txBox="1">
            <a:spLocks noGrp="1"/>
          </p:cNvSpPr>
          <p:nvPr>
            <p:ph type="body" idx="1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7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7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1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1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7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7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7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7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8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8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39" name="Google Shape;39;p58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0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62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2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7" name="Google Shape;67;p62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62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9" name="Google Shape;69;p6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www.countyhealthrankings.org/reports/county-health-rankings-repor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sri.com/en-us/arcgis/products/arcgis-online/overview" TargetMode="External"/><Relationship Id="rId4" Type="http://schemas.openxmlformats.org/officeDocument/2006/relationships/hyperlink" Target="https://livingatlas.arcgis.com/en/home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home/signi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 descr="A picture containing cup, coffee, food, beverage&#10;&#10;Description automatically generated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rts Mill Goudy"/>
              <a:buNone/>
            </a:pPr>
            <a:r>
              <a:rPr lang="en-US" sz="7200"/>
              <a:t>WebGIS Lab 2</a:t>
            </a:r>
            <a:endParaRPr/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DEBAYAN MANDAL</a:t>
            </a:r>
            <a:endParaRPr/>
          </a:p>
          <a:p>
            <a:pPr marL="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73350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</a:pPr>
            <a:r>
              <a:rPr lang="en-US"/>
              <a:t> </a:t>
            </a:r>
            <a:r>
              <a:rPr lang="en-US">
                <a:solidFill>
                  <a:srgbClr val="F7F2C4"/>
                </a:solidFill>
              </a:rPr>
              <a:t>ArcGIS Online Web Mapping</a:t>
            </a:r>
            <a:endParaRPr/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2551" y="802584"/>
            <a:ext cx="3275751" cy="4835057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pic>
      <p:sp>
        <p:nvSpPr>
          <p:cNvPr id="213" name="Google Shape;213;p10"/>
          <p:cNvSpPr txBox="1">
            <a:spLocks noGrp="1"/>
          </p:cNvSpPr>
          <p:nvPr>
            <p:ph type="body" idx="1"/>
          </p:nvPr>
        </p:nvSpPr>
        <p:spPr>
          <a:xfrm>
            <a:off x="1473697" y="1728317"/>
            <a:ext cx="5057731" cy="40870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>
                <a:solidFill>
                  <a:srgbClr val="F7F2C4"/>
                </a:solidFill>
              </a:rPr>
              <a:t>Click My Content and choose Living Atlas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>
                <a:solidFill>
                  <a:srgbClr val="F7F2C4"/>
                </a:solidFill>
              </a:rPr>
              <a:t>In the search box, type county health data and press Enter.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>
                <a:solidFill>
                  <a:srgbClr val="F7F2C4"/>
                </a:solidFill>
              </a:rPr>
              <a:t>We are going to use  </a:t>
            </a:r>
            <a:r>
              <a:rPr lang="en-US" sz="2000" b="1" u="sng">
                <a:solidFill>
                  <a:srgbClr val="F7F2C4"/>
                </a:solidFill>
              </a:rPr>
              <a:t>County Health Rankings 2021</a:t>
            </a:r>
            <a:r>
              <a:rPr lang="en-US" sz="2000">
                <a:solidFill>
                  <a:srgbClr val="F7F2C4"/>
                </a:solidFill>
              </a:rPr>
              <a:t> feature layer by esri_demographics (Source:</a:t>
            </a:r>
            <a:r>
              <a:rPr lang="en-US" sz="2000" b="0" i="0" u="sng" strike="noStrike">
                <a:solidFill>
                  <a:srgbClr val="0074B8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 County Health Rankings Key Findings Report</a:t>
            </a:r>
            <a:r>
              <a:rPr lang="en-US" sz="200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Select it to check for more details.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Add it to the map.</a:t>
            </a:r>
            <a:endParaRPr sz="2000">
              <a:solidFill>
                <a:srgbClr val="F7F2C4"/>
              </a:solidFill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5550" y="5637641"/>
            <a:ext cx="36004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County Map now is displayed:</a:t>
            </a:r>
            <a:endParaRPr/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915" y="1866900"/>
            <a:ext cx="812482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5235" y="3048000"/>
            <a:ext cx="26098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Explore data using dot density styling</a:t>
            </a: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Explore some of the attribute fields in the layer using dot density styling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>
            <a:spLocks noGrp="1"/>
          </p:cNvSpPr>
          <p:nvPr>
            <p:ph type="title"/>
          </p:nvPr>
        </p:nvSpPr>
        <p:spPr>
          <a:xfrm>
            <a:off x="0" y="97137"/>
            <a:ext cx="12007779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Let’s change the basemap to better emphasize our data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5531" y="1946854"/>
            <a:ext cx="423862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221" y="1173117"/>
            <a:ext cx="7377687" cy="54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 txBox="1"/>
          <p:nvPr/>
        </p:nvSpPr>
        <p:spPr>
          <a:xfrm>
            <a:off x="7665531" y="5948624"/>
            <a:ext cx="4238625" cy="65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6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Click the basemap icon again to close the pop up.</a:t>
            </a:r>
            <a:endParaRPr sz="2400" b="0" i="0" u="none" strike="noStrike" cap="none">
              <a:solidFill>
                <a:schemeClr val="lt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61" y="2076450"/>
            <a:ext cx="4427709" cy="362267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 txBox="1">
            <a:spLocks noGrp="1"/>
          </p:cNvSpPr>
          <p:nvPr>
            <p:ph type="body" idx="2"/>
          </p:nvPr>
        </p:nvSpPr>
        <p:spPr>
          <a:xfrm>
            <a:off x="6410716" y="2076450"/>
            <a:ext cx="5365952" cy="4424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To change the styles of the map, we go to the Styles icon on the right-hand side.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Currently it is showing gradient based on Life Expectancy. So, we can cancel that.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Suppose we would like to view these gradients: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Count of Non-Hispanic Black population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Count of American Indian &amp; Alaska Native population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Asian population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Count of Hispanic population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Non-Hispanic White population</a:t>
            </a:r>
            <a:endParaRPr/>
          </a:p>
          <a:p>
            <a:pPr marL="3658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Use + Field option to add in the new fields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It overlaps the data. So, it’s not usable.</a:t>
            </a:r>
            <a:endParaRPr/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915" y="1868203"/>
            <a:ext cx="8124825" cy="447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5235" y="3672951"/>
            <a:ext cx="2609850" cy="26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/>
              <a:t>Changing drawing style to dot density allows us to view the data properly in this case.</a:t>
            </a:r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915" y="1866900"/>
            <a:ext cx="8124825" cy="453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985" y="4421274"/>
            <a:ext cx="2705100" cy="1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39985" y="1866900"/>
            <a:ext cx="2705100" cy="25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485671" y="609600"/>
            <a:ext cx="5523968" cy="5638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Changing Color ramp is possible through “Style Options” in the drawing style card.</a:t>
            </a:r>
            <a:br>
              <a:rPr lang="en-US"/>
            </a:br>
            <a:r>
              <a:rPr lang="en-US"/>
              <a:t>We are using fruit basket color ramp here. To see the name of a color ramp, hover.</a:t>
            </a:r>
            <a:endParaRPr/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3">
            <a:alphaModFix/>
          </a:blip>
          <a:srcRect l="54911" t="14946" r="-220" b="5933"/>
          <a:stretch/>
        </p:blipFill>
        <p:spPr>
          <a:xfrm>
            <a:off x="6182363" y="822290"/>
            <a:ext cx="5523967" cy="542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61" y="2363388"/>
            <a:ext cx="4427709" cy="304879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 txBox="1">
            <a:spLocks noGrp="1"/>
          </p:cNvSpPr>
          <p:nvPr>
            <p:ph type="body" idx="2"/>
          </p:nvPr>
        </p:nvSpPr>
        <p:spPr>
          <a:xfrm>
            <a:off x="6410716" y="2076450"/>
            <a:ext cx="5365952" cy="4424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sz="3600"/>
              <a:t>Mention Dot represents people to show up on the symbology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sz="3600"/>
              <a:t>The slider scales the dot value, change it around if wanted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320"/>
              </a:spcBef>
              <a:spcAft>
                <a:spcPts val="0"/>
              </a:spcAft>
              <a:buSzPts val="2520"/>
              <a:buFont typeface="Arial"/>
              <a:buChar char="•"/>
            </a:pPr>
            <a:r>
              <a:rPr lang="en-US" sz="3600"/>
              <a:t>It dynamically updates the data and so is very useful for visual purposes.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Interpreting the Data</a:t>
            </a:r>
            <a:endParaRPr/>
          </a:p>
        </p:txBody>
      </p:sp>
      <p:sp>
        <p:nvSpPr>
          <p:cNvPr id="276" name="Google Shape;276;p19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Explore national patterns to better understand the adult obesity situation in the United States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Lab Hours</a:t>
            </a:r>
            <a:endParaRPr/>
          </a:p>
        </p:txBody>
      </p:sp>
      <p:pic>
        <p:nvPicPr>
          <p:cNvPr id="157" name="Google Shape;157;p2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2715"/>
          <a:stretch/>
        </p:blipFill>
        <p:spPr>
          <a:xfrm>
            <a:off x="2875929" y="2365001"/>
            <a:ext cx="6440142" cy="212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813" y="1816416"/>
            <a:ext cx="3235347" cy="44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>
            <a:spLocks noGrp="1"/>
          </p:cNvSpPr>
          <p:nvPr>
            <p:ph type="body" idx="2"/>
          </p:nvPr>
        </p:nvSpPr>
        <p:spPr>
          <a:xfrm>
            <a:off x="5697416" y="2076451"/>
            <a:ext cx="5570142" cy="42439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Click </a:t>
            </a:r>
            <a:r>
              <a:rPr lang="en-US" sz="3200" b="1"/>
              <a:t>County Health Rankings 2021 - County </a:t>
            </a:r>
            <a:r>
              <a:rPr lang="en-US" sz="3200"/>
              <a:t>layer in the </a:t>
            </a:r>
            <a:r>
              <a:rPr lang="en-US" sz="3200" b="1"/>
              <a:t>Layers</a:t>
            </a:r>
            <a:r>
              <a:rPr lang="en-US" sz="3200"/>
              <a:t> tab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In </a:t>
            </a:r>
            <a:r>
              <a:rPr lang="en-US" sz="3200" b="1"/>
              <a:t>Styles</a:t>
            </a:r>
            <a:r>
              <a:rPr lang="en-US" sz="3200"/>
              <a:t>, remove everything except </a:t>
            </a:r>
            <a:r>
              <a:rPr lang="en-US" sz="3200" b="1"/>
              <a:t>Non-Hispanic White population.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Click on the field and replace it with </a:t>
            </a:r>
            <a:r>
              <a:rPr lang="en-US" sz="3200" b="1"/>
              <a:t>%Adult Obesity</a:t>
            </a: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579" y="0"/>
            <a:ext cx="115008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Font typeface="Arial"/>
              <a:buChar char="•"/>
            </a:pPr>
            <a:r>
              <a:rPr lang="en-US"/>
              <a:t>Click </a:t>
            </a:r>
            <a:r>
              <a:rPr lang="en-US" b="1"/>
              <a:t>Style Options </a:t>
            </a:r>
            <a:r>
              <a:rPr lang="en-US"/>
              <a:t>in the Style tab to view the data distribution. The histogram allows us to understand the data.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Char char="•"/>
            </a:pPr>
            <a:r>
              <a:rPr lang="en-US" b="1"/>
              <a:t>Maximum – 58.9%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Char char="•"/>
            </a:pPr>
            <a:r>
              <a:rPr lang="en-US" b="1"/>
              <a:t>Minimum – 11%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Char char="•"/>
            </a:pPr>
            <a:r>
              <a:rPr lang="en-US" b="1"/>
              <a:t>Average – 33.4%</a:t>
            </a: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1618" y="2076451"/>
            <a:ext cx="2915036" cy="362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Font typeface="Arial"/>
              <a:buChar char="•"/>
            </a:pPr>
            <a:r>
              <a:rPr lang="en-US"/>
              <a:t>Change theme to Above and Below</a:t>
            </a:r>
            <a:endParaRPr/>
          </a:p>
          <a:p>
            <a:pPr marL="662850" lvl="1" indent="-285750" algn="l" rtl="0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lang="en-US"/>
              <a:t>This theme will change coloring above and below the average value</a:t>
            </a:r>
            <a:endParaRPr/>
          </a:p>
          <a:p>
            <a:pPr marL="662850" lvl="1" indent="-285750" algn="l" rtl="0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lang="en-US"/>
              <a:t>To change the turning value, got to the histogram again and click on it. (Let’s try the value 39.8%  which is the national average by CDC)</a:t>
            </a:r>
            <a:endParaRPr/>
          </a:p>
          <a:p>
            <a:pPr marL="662850" lvl="1" indent="-285750" algn="l" rtl="0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lang="en-US"/>
              <a:t>The average differs as CDC considers population differences in between counties. </a:t>
            </a: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071" y="2248025"/>
            <a:ext cx="2915036" cy="329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8543" y="2248025"/>
            <a:ext cx="20193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44248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8577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/>
              <a:t>Let’s choose a different color ramp to make the data stand out better against the dark basemap.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/>
              <a:t>In the </a:t>
            </a:r>
            <a:r>
              <a:rPr lang="en-US" b="1"/>
              <a:t>Style</a:t>
            </a:r>
            <a:r>
              <a:rPr lang="en-US"/>
              <a:t> options, you would find the following: -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b="1"/>
              <a:t>Symbol style – Color map – All color ramps – Best for dark backgrounds.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/>
              <a:t>Let’s choose the ramp </a:t>
            </a:r>
            <a:r>
              <a:rPr lang="en-US" b="1"/>
              <a:t>Blue and Yellow 9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/>
              <a:t>Click </a:t>
            </a:r>
            <a:r>
              <a:rPr lang="en-US" b="1"/>
              <a:t>Reverse ramp colors </a:t>
            </a:r>
            <a:r>
              <a:rPr lang="en-US"/>
              <a:t>to invert the ramp</a:t>
            </a: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  <p:pic>
        <p:nvPicPr>
          <p:cNvPr id="315" name="Google Shape;315;p24"/>
          <p:cNvPicPr preferRelativeResize="0"/>
          <p:nvPr/>
        </p:nvPicPr>
        <p:blipFill rotWithShape="1">
          <a:blip r:embed="rId3">
            <a:alphaModFix/>
          </a:blip>
          <a:srcRect l="56373" t="30277" r="21951" b="21171"/>
          <a:stretch/>
        </p:blipFill>
        <p:spPr>
          <a:xfrm>
            <a:off x="6873072" y="2076450"/>
            <a:ext cx="3285811" cy="41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41719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Let’s remove county boundaries from being visible and see how that looks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Same place where we changed color ramp. Go into Outline and turn off Enable Outline.</a:t>
            </a: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  <p:pic>
        <p:nvPicPr>
          <p:cNvPr id="323" name="Google Shape;323;p25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3510" y="2076451"/>
            <a:ext cx="4531252" cy="362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30" name="Google Shape;330;p2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41719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To save it click the save and Open icon from the right-side toolbar (Content) and click </a:t>
            </a:r>
            <a:r>
              <a:rPr lang="en-US" sz="3200" b="1"/>
              <a:t>Save.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Fill in the details as the image to the right and confirm </a:t>
            </a:r>
            <a:r>
              <a:rPr lang="en-US" sz="3200" b="1"/>
              <a:t>(Save Map).</a:t>
            </a: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488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789" y="2076450"/>
            <a:ext cx="5918851" cy="381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Configure pop-ups</a:t>
            </a:r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Customize the pop-up to highlight the adult obesity rates per county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159489" cy="46760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Click on a county to open its pop-up.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On left hand toolbar (</a:t>
            </a:r>
            <a:r>
              <a:rPr lang="en-US" sz="3200" b="1"/>
              <a:t>Settings</a:t>
            </a:r>
            <a:r>
              <a:rPr lang="en-US" sz="3200"/>
              <a:t>), select </a:t>
            </a:r>
            <a:r>
              <a:rPr lang="en-US" sz="3200" b="1"/>
              <a:t>Configure Pop-ups</a:t>
            </a:r>
            <a:r>
              <a:rPr lang="en-US" sz="3200"/>
              <a:t>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Let’s remove the Text and Media that was preset. Use the three dots (</a:t>
            </a:r>
            <a:r>
              <a:rPr lang="en-US" sz="3200" b="1"/>
              <a:t>options</a:t>
            </a:r>
            <a:r>
              <a:rPr lang="en-US" sz="3200"/>
              <a:t>) next to them to delete.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Add content and click Text and type these: -</a:t>
            </a:r>
            <a:endParaRPr/>
          </a:p>
          <a:p>
            <a:pPr marL="662850" lvl="1" indent="-285750" algn="l" rtl="0">
              <a:spcBef>
                <a:spcPts val="115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000"/>
              <a:t>The adult obesity rate (body mass index of 30 or more) in</a:t>
            </a:r>
            <a:endParaRPr/>
          </a:p>
          <a:p>
            <a:pPr marL="662850" lvl="1" indent="-285750" algn="l" rtl="0">
              <a:spcBef>
                <a:spcPts val="1155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000"/>
              <a:t>{name – Choose the County Name {name} as it pops up.</a:t>
            </a:r>
            <a:endParaRPr/>
          </a:p>
          <a:p>
            <a:pPr marL="968850" lvl="2" indent="-285772" algn="l" rtl="0">
              <a:spcBef>
                <a:spcPts val="1099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700"/>
              <a:t>The curly braces signify Attribute fields so it can pull data from the clicked feature.</a:t>
            </a:r>
            <a:endParaRPr/>
          </a:p>
          <a:p>
            <a:pPr marL="285750" lvl="0" indent="-154178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None/>
            </a:pPr>
            <a:endParaRPr sz="3200"/>
          </a:p>
          <a:p>
            <a:pPr marL="285750" lvl="0" indent="-154178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None/>
            </a:pPr>
            <a:endParaRPr sz="3200"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8191" y="2"/>
            <a:ext cx="553809" cy="685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913794" y="2076450"/>
            <a:ext cx="10973405" cy="343004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add a comma and a space, and type </a:t>
            </a:r>
            <a:r>
              <a:rPr lang="en-US" sz="3200" b="1"/>
              <a:t>{Stat. </a:t>
            </a:r>
            <a:r>
              <a:rPr lang="en-US" sz="3200"/>
              <a:t>From the field list, choose </a:t>
            </a:r>
            <a:r>
              <a:rPr lang="en-US" sz="3200" b="1"/>
              <a:t>State {STATE}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After {State}, add a comma and a space and type: was {Adult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From the list, choose </a:t>
            </a:r>
            <a:r>
              <a:rPr lang="en-US" sz="3200" b="1"/>
              <a:t>% Adult obesity {v011_rawvalue}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At the end of the sentence, add: in 2017. Confirm.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The popup is now updated.</a:t>
            </a: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4151" y="5394970"/>
            <a:ext cx="535305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title"/>
          </p:nvPr>
        </p:nvSpPr>
        <p:spPr>
          <a:xfrm>
            <a:off x="3056934" y="388536"/>
            <a:ext cx="6078132" cy="125614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ArcGIS Online</a:t>
            </a:r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body" idx="1"/>
          </p:nvPr>
        </p:nvSpPr>
        <p:spPr>
          <a:xfrm>
            <a:off x="913794" y="1426867"/>
            <a:ext cx="10410697" cy="51315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17442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endParaRPr sz="3200" dirty="0"/>
          </a:p>
          <a:p>
            <a:pPr marL="342900" lvl="0" indent="-30600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Char char="◈"/>
            </a:pPr>
            <a:r>
              <a:rPr lang="en-US" sz="3200" dirty="0"/>
              <a:t>Online, collaborative web GIS – Interactive web maps</a:t>
            </a:r>
            <a:endParaRPr dirty="0"/>
          </a:p>
          <a:p>
            <a:pPr marL="907200" lvl="1" indent="-457200" algn="l" rtl="0">
              <a:spcBef>
                <a:spcPts val="1192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</a:pPr>
            <a:r>
              <a:rPr lang="en-US" sz="3200" dirty="0"/>
              <a:t>Use, create, and share maps, scenes, apps, layers, analytics, and data.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Char char="◈"/>
            </a:pPr>
            <a:r>
              <a:rPr lang="en-US" sz="3200" dirty="0"/>
              <a:t>Access to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Living Atlas of the World</a:t>
            </a:r>
            <a:r>
              <a:rPr lang="en-US" sz="3200" dirty="0"/>
              <a:t>, apps, and ESRI's secure cloud</a:t>
            </a:r>
            <a:endParaRPr dirty="0"/>
          </a:p>
          <a:p>
            <a:pPr marL="907200" lvl="1" indent="-457200">
              <a:spcBef>
                <a:spcPts val="1192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3200" dirty="0"/>
              <a:t>Add items and publish web layers.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Char char="◈"/>
            </a:pPr>
            <a:r>
              <a:rPr lang="en-US" sz="3200" dirty="0"/>
              <a:t>Overview: -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ArcGIS Online | Web GIS Mapping Software for Everyone (esri.com)</a:t>
            </a:r>
            <a:endParaRPr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Filter data to inform policy intervention</a:t>
            </a:r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Learning to use a filter to focus on an area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body" idx="1"/>
          </p:nvPr>
        </p:nvSpPr>
        <p:spPr>
          <a:xfrm>
            <a:off x="913796" y="2076450"/>
            <a:ext cx="5446812" cy="46760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Click on Filter icon from </a:t>
            </a:r>
            <a:r>
              <a:rPr lang="en-US" sz="3200" b="1"/>
              <a:t>Settings </a:t>
            </a:r>
            <a:r>
              <a:rPr lang="en-US" sz="3200"/>
              <a:t>toolbar.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40"/>
              </a:spcBef>
              <a:spcAft>
                <a:spcPts val="0"/>
              </a:spcAft>
              <a:buSzPts val="1890"/>
              <a:buFont typeface="Arial"/>
              <a:buChar char="•"/>
            </a:pPr>
            <a:r>
              <a:rPr lang="en-US" sz="2700"/>
              <a:t>In the Filter pane, click </a:t>
            </a:r>
            <a:r>
              <a:rPr lang="en-US" sz="2700" b="1"/>
              <a:t>Add expression</a:t>
            </a:r>
            <a:r>
              <a:rPr lang="en-US" sz="2700"/>
              <a:t>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40"/>
              </a:spcBef>
              <a:spcAft>
                <a:spcPts val="0"/>
              </a:spcAft>
              <a:buSzPts val="1890"/>
              <a:buFont typeface="Arial"/>
              <a:buChar char="•"/>
            </a:pPr>
            <a:r>
              <a:rPr lang="en-US" sz="2700"/>
              <a:t>Click the first expression field box (FIPS). And </a:t>
            </a:r>
            <a:r>
              <a:rPr lang="en-US" sz="2700" b="1"/>
              <a:t>Replace field.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40"/>
              </a:spcBef>
              <a:spcAft>
                <a:spcPts val="0"/>
              </a:spcAft>
              <a:buSzPts val="1890"/>
              <a:buFont typeface="Arial"/>
              <a:buChar char="•"/>
            </a:pPr>
            <a:r>
              <a:rPr lang="en-US" sz="2700"/>
              <a:t>In the </a:t>
            </a:r>
            <a:r>
              <a:rPr lang="en-US" sz="2700" b="1"/>
              <a:t>Search fields </a:t>
            </a:r>
            <a:r>
              <a:rPr lang="en-US" sz="2700"/>
              <a:t>box, type state. Click the </a:t>
            </a:r>
            <a:r>
              <a:rPr lang="en-US" sz="2700" b="1"/>
              <a:t>State Abbreviation </a:t>
            </a:r>
            <a:r>
              <a:rPr lang="en-US" sz="2700"/>
              <a:t>field and click </a:t>
            </a:r>
            <a:r>
              <a:rPr lang="en-US" sz="2700" b="1"/>
              <a:t>Replace</a:t>
            </a:r>
            <a:r>
              <a:rPr lang="en-US" sz="2700"/>
              <a:t>.</a:t>
            </a:r>
            <a:endParaRPr/>
          </a:p>
          <a:p>
            <a:pPr marL="285750" lvl="0" indent="-14351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None/>
            </a:pPr>
            <a:endParaRPr sz="3200"/>
          </a:p>
          <a:p>
            <a:pPr marL="285750" lvl="0" indent="-14351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None/>
            </a:pPr>
            <a:endParaRPr sz="3200"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3671" y="2"/>
            <a:ext cx="542849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6722" y="2089010"/>
            <a:ext cx="4000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1"/>
          </p:nvPr>
        </p:nvSpPr>
        <p:spPr>
          <a:xfrm>
            <a:off x="913796" y="2076450"/>
            <a:ext cx="5446812" cy="46760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In the Filter pane, click </a:t>
            </a:r>
            <a:r>
              <a:rPr lang="en-US" sz="3200" b="1"/>
              <a:t>is</a:t>
            </a:r>
            <a:r>
              <a:rPr lang="en-US" sz="3200"/>
              <a:t> and choose </a:t>
            </a:r>
            <a:r>
              <a:rPr lang="en-US" sz="3200" b="1"/>
              <a:t>includes</a:t>
            </a:r>
            <a:r>
              <a:rPr lang="en-US" sz="3200"/>
              <a:t>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 b="1"/>
              <a:t>Select Values </a:t>
            </a:r>
            <a:r>
              <a:rPr lang="en-US" sz="3200"/>
              <a:t>come up. Click it.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Choose</a:t>
            </a:r>
            <a:r>
              <a:rPr lang="en-US" sz="3200" b="1"/>
              <a:t> TX </a:t>
            </a:r>
            <a:r>
              <a:rPr lang="en-US" sz="3200"/>
              <a:t>and</a:t>
            </a:r>
            <a:r>
              <a:rPr lang="en-US" sz="3200" b="1"/>
              <a:t> Save.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Now all except Texas will be greyed out.</a:t>
            </a:r>
            <a:endParaRPr/>
          </a:p>
          <a:p>
            <a:pPr marL="285750" lvl="0" indent="-14351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None/>
            </a:pPr>
            <a:endParaRPr sz="3200"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6722" y="2335757"/>
            <a:ext cx="4000500" cy="362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body" idx="1"/>
          </p:nvPr>
        </p:nvSpPr>
        <p:spPr>
          <a:xfrm>
            <a:off x="913796" y="2076450"/>
            <a:ext cx="5446812" cy="46760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3200"/>
              <a:t>Click on Filter icon from </a:t>
            </a:r>
            <a:r>
              <a:rPr lang="en-US" sz="3200" b="1"/>
              <a:t>Settings </a:t>
            </a:r>
            <a:r>
              <a:rPr lang="en-US" sz="3200"/>
              <a:t>toolbar again.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99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700"/>
              <a:t>In the Filter pane, click </a:t>
            </a:r>
            <a:r>
              <a:rPr lang="en-US" sz="2700" b="1"/>
              <a:t>Add expression</a:t>
            </a:r>
            <a:r>
              <a:rPr lang="en-US" sz="2700"/>
              <a:t>.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99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700"/>
              <a:t>Click the second expression field box (FIPS). And </a:t>
            </a:r>
            <a:r>
              <a:rPr lang="en-US" sz="2700" b="1"/>
              <a:t>Replace field.</a:t>
            </a:r>
            <a:endParaRPr/>
          </a:p>
          <a:p>
            <a:pPr marL="285750" lvl="0" indent="-285772" algn="l" rtl="0">
              <a:lnSpc>
                <a:spcPct val="110000"/>
              </a:lnSpc>
              <a:spcBef>
                <a:spcPts val="1099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700"/>
              <a:t>In the </a:t>
            </a:r>
            <a:r>
              <a:rPr lang="en-US" sz="2700" b="1"/>
              <a:t>Search fields </a:t>
            </a:r>
            <a:r>
              <a:rPr lang="en-US" sz="2700"/>
              <a:t>box, type grocery store. Click the </a:t>
            </a:r>
            <a:r>
              <a:rPr lang="en-US" sz="2700" b="1"/>
              <a:t>% population who are low-income and do not live close to a grocery store </a:t>
            </a:r>
            <a:r>
              <a:rPr lang="en-US" sz="2700"/>
              <a:t>field and click </a:t>
            </a:r>
            <a:r>
              <a:rPr lang="en-US" sz="2700" b="1"/>
              <a:t>Replace</a:t>
            </a:r>
            <a:r>
              <a:rPr lang="en-US" sz="2700"/>
              <a:t>.</a:t>
            </a:r>
            <a:endParaRPr/>
          </a:p>
          <a:p>
            <a:pPr marL="285750" lvl="0" indent="-154178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None/>
            </a:pPr>
            <a:endParaRPr sz="3200"/>
          </a:p>
          <a:p>
            <a:pPr marL="285750" lvl="0" indent="-154178" algn="l" rtl="0">
              <a:lnSpc>
                <a:spcPct val="110000"/>
              </a:lnSpc>
              <a:spcBef>
                <a:spcPts val="1192"/>
              </a:spcBef>
              <a:spcAft>
                <a:spcPts val="0"/>
              </a:spcAft>
              <a:buSzPct val="70000"/>
              <a:buFont typeface="Arial"/>
              <a:buNone/>
            </a:pPr>
            <a:endParaRPr sz="3200"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  <a:p>
            <a:pPr marL="285750" lvl="0" indent="-191204" algn="l" rtl="0">
              <a:lnSpc>
                <a:spcPct val="110000"/>
              </a:lnSpc>
              <a:spcBef>
                <a:spcPts val="1025"/>
              </a:spcBef>
              <a:spcAft>
                <a:spcPts val="0"/>
              </a:spcAft>
              <a:buSzPct val="70000"/>
              <a:buFont typeface="Arial"/>
              <a:buNone/>
            </a:pP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3671" y="2"/>
            <a:ext cx="542849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6722" y="2413496"/>
            <a:ext cx="4000500" cy="34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body" idx="1"/>
          </p:nvPr>
        </p:nvSpPr>
        <p:spPr>
          <a:xfrm>
            <a:off x="913796" y="2076450"/>
            <a:ext cx="5446812" cy="46760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Confirm that </a:t>
            </a:r>
            <a:r>
              <a:rPr lang="en-US" sz="3200" b="1"/>
              <a:t>is at least </a:t>
            </a:r>
            <a:r>
              <a:rPr lang="en-US" sz="3200"/>
              <a:t>is chosen.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The third box automatically displays a value of 8.65. This value is the average percentage calculated from the data.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In the Filter pane, click </a:t>
            </a:r>
            <a:r>
              <a:rPr lang="en-US" sz="3200" b="1"/>
              <a:t>Save</a:t>
            </a:r>
            <a:r>
              <a:rPr lang="en-US" sz="3200"/>
              <a:t>. Save the map.</a:t>
            </a:r>
            <a:endParaRPr/>
          </a:p>
          <a:p>
            <a:pPr marL="285750" lvl="0" indent="-14351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None/>
            </a:pPr>
            <a:endParaRPr sz="3200"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0826" y="2335757"/>
            <a:ext cx="3712292" cy="362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119295" cy="41719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Click 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Share map</a:t>
            </a: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 on the 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Contents</a:t>
            </a: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 (dark) toolbar and choose 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Everyone (public)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Click 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Create app</a:t>
            </a: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 and click 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Instant Apps</a:t>
            </a:r>
            <a:r>
              <a:rPr lang="en-US" sz="2800" b="0" i="0">
                <a:latin typeface="Avenir"/>
                <a:ea typeface="Avenir"/>
                <a:cs typeface="Avenir"/>
                <a:sym typeface="Avenir"/>
              </a:rPr>
              <a:t>. </a:t>
            </a:r>
            <a:r>
              <a:rPr lang="en-US" sz="2800" i="0">
                <a:latin typeface="Avenir"/>
                <a:ea typeface="Avenir"/>
                <a:cs typeface="Avenir"/>
                <a:sym typeface="Avenir"/>
              </a:rPr>
              <a:t>Choose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 Basic </a:t>
            </a:r>
            <a:r>
              <a:rPr lang="en-US" sz="2800" i="0">
                <a:latin typeface="Avenir"/>
                <a:ea typeface="Avenir"/>
                <a:cs typeface="Avenir"/>
                <a:sym typeface="Avenir"/>
              </a:rPr>
              <a:t>for now.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800">
                <a:latin typeface="Avenir"/>
                <a:ea typeface="Avenir"/>
                <a:cs typeface="Avenir"/>
                <a:sym typeface="Avenir"/>
              </a:rPr>
              <a:t>Name it </a:t>
            </a:r>
            <a:r>
              <a:rPr lang="en-US" sz="2800" b="1">
                <a:latin typeface="Avenir"/>
                <a:ea typeface="Avenir"/>
                <a:cs typeface="Avenir"/>
                <a:sym typeface="Avenir"/>
              </a:rPr>
              <a:t>My first Web App - Your name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800" i="0">
                <a:latin typeface="Avenir"/>
                <a:ea typeface="Avenir"/>
                <a:cs typeface="Avenir"/>
                <a:sym typeface="Avenir"/>
              </a:rPr>
              <a:t>and click </a:t>
            </a:r>
            <a:r>
              <a:rPr lang="en-US" sz="2800" b="1" i="0">
                <a:latin typeface="Avenir"/>
                <a:ea typeface="Avenir"/>
                <a:cs typeface="Avenir"/>
                <a:sym typeface="Avenir"/>
              </a:rPr>
              <a:t>Create App.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800">
                <a:latin typeface="Avenir"/>
                <a:ea typeface="Avenir"/>
                <a:cs typeface="Avenir"/>
                <a:sym typeface="Avenir"/>
              </a:rPr>
              <a:t>Look into the other options for later use. Every type will have Preview option.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Font typeface="Arial"/>
              <a:buChar char="•"/>
            </a:pPr>
            <a:r>
              <a:rPr lang="en-US" sz="2800">
                <a:latin typeface="Avenir"/>
                <a:ea typeface="Avenir"/>
                <a:cs typeface="Avenir"/>
                <a:sym typeface="Avenir"/>
              </a:rPr>
              <a:t>You can also use Experience Builder, Story Maps or Dashboard to be able to customize it more to your liking.</a:t>
            </a:r>
            <a:endParaRPr sz="2800"/>
          </a:p>
          <a:p>
            <a:pPr marL="285750" lvl="0" indent="-187071" algn="l" rtl="0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70000"/>
              <a:buFont typeface="Arial"/>
              <a:buNone/>
            </a:pPr>
            <a:endParaRPr sz="2400"/>
          </a:p>
          <a:p>
            <a:pPr marL="285750" lvl="0" indent="-187071" algn="l" rtl="0">
              <a:lnSpc>
                <a:spcPct val="110000"/>
              </a:lnSpc>
              <a:spcBef>
                <a:spcPts val="1044"/>
              </a:spcBef>
              <a:spcAft>
                <a:spcPts val="0"/>
              </a:spcAft>
              <a:buSzPct val="70000"/>
              <a:buFont typeface="Arial"/>
              <a:buNone/>
            </a:pPr>
            <a:endParaRPr sz="2400"/>
          </a:p>
        </p:txBody>
      </p:sp>
      <p:pic>
        <p:nvPicPr>
          <p:cNvPr id="402" name="Google Shape;40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488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body" idx="1"/>
          </p:nvPr>
        </p:nvSpPr>
        <p:spPr>
          <a:xfrm>
            <a:off x="1988317" y="1633276"/>
            <a:ext cx="5446812" cy="4880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Click </a:t>
            </a:r>
            <a:r>
              <a:rPr lang="en-US" sz="3200" b="1"/>
              <a:t>Share </a:t>
            </a:r>
            <a:r>
              <a:rPr lang="en-US" sz="3200"/>
              <a:t>and make sure it is shared with public. </a:t>
            </a:r>
            <a:r>
              <a:rPr lang="en-US" sz="3200" i="1"/>
              <a:t>It can take you to a new window and you must click share again.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Char char="•"/>
            </a:pPr>
            <a:r>
              <a:rPr lang="en-US" sz="3200"/>
              <a:t>Copy the application link and </a:t>
            </a:r>
            <a:r>
              <a:rPr lang="en-US" sz="3200" b="1"/>
              <a:t>Publish</a:t>
            </a:r>
            <a:r>
              <a:rPr lang="en-US" sz="3200"/>
              <a:t>. </a:t>
            </a:r>
            <a:endParaRPr/>
          </a:p>
          <a:p>
            <a:pPr marL="662850" lvl="1" indent="-285750" algn="l" rtl="0">
              <a:spcBef>
                <a:spcPts val="12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3000"/>
              <a:t>Eg: - (</a:t>
            </a:r>
            <a:r>
              <a:rPr lang="en-US" sz="3000">
                <a:solidFill>
                  <a:srgbClr val="FF0000"/>
                </a:solidFill>
              </a:rPr>
              <a:t>Submit this</a:t>
            </a:r>
            <a:r>
              <a:rPr lang="en-US" sz="3000"/>
              <a:t>)  </a:t>
            </a:r>
            <a:r>
              <a:rPr lang="en-US" sz="2200" u="sng">
                <a:solidFill>
                  <a:srgbClr val="00B0F0"/>
                </a:solidFill>
              </a:rPr>
              <a:t>https://tamu.maps.arcgis.com/apps/instant/basic/index.html?appid=84b260224d934d8da6972ae9dd117ffd</a:t>
            </a:r>
            <a:endParaRPr/>
          </a:p>
          <a:p>
            <a:pPr marL="662850" lvl="1" indent="-152400" algn="l" rtl="0">
              <a:spcBef>
                <a:spcPts val="1200"/>
              </a:spcBef>
              <a:spcAft>
                <a:spcPts val="0"/>
              </a:spcAft>
              <a:buSzPts val="2100"/>
              <a:buFont typeface="Arial"/>
              <a:buNone/>
            </a:pPr>
            <a:endParaRPr sz="3000"/>
          </a:p>
          <a:p>
            <a:pPr marL="285750" lvl="0" indent="-14351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Font typeface="Arial"/>
              <a:buNone/>
            </a:pPr>
            <a:endParaRPr sz="3200"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  <a:p>
            <a:pPr marL="285750" lvl="0" indent="-183515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Font typeface="Arial"/>
              <a:buNone/>
            </a:pPr>
            <a:endParaRPr/>
          </a:p>
        </p:txBody>
      </p:sp>
      <p:pic>
        <p:nvPicPr>
          <p:cNvPr id="410" name="Google Shape;41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0847" y="1633276"/>
            <a:ext cx="4230355" cy="488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57002"/>
            <a:ext cx="17526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17" name="Google Shape;417;p3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Learning Outcomes: 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Preparing a layer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Making a map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Using the map in Field Maps</a:t>
            </a:r>
            <a:endParaRPr sz="2800" dirty="0">
              <a:solidFill>
                <a:srgbClr val="F7F2C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Prepare a layer</a:t>
            </a:r>
            <a:endParaRPr/>
          </a:p>
        </p:txBody>
      </p:sp>
      <p:sp>
        <p:nvSpPr>
          <p:cNvPr id="423" name="Google Shape;423;p38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 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913806" y="4565254"/>
            <a:ext cx="10355326" cy="9106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 sz="6000" dirty="0"/>
              <a:t>Field Maps for ArcGIS</a:t>
            </a:r>
            <a:endParaRPr sz="3600" dirty="0"/>
          </a:p>
        </p:txBody>
      </p:sp>
      <p:sp>
        <p:nvSpPr>
          <p:cNvPr id="429" name="Google Shape;429;p39"/>
          <p:cNvSpPr txBox="1">
            <a:spLocks noGrp="1"/>
          </p:cNvSpPr>
          <p:nvPr>
            <p:ph type="body" idx="1"/>
          </p:nvPr>
        </p:nvSpPr>
        <p:spPr>
          <a:xfrm>
            <a:off x="915370" y="5750145"/>
            <a:ext cx="10353762" cy="9106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 b="0" i="0"/>
              <a:t>Go to </a:t>
            </a:r>
            <a:r>
              <a:rPr lang="en-US" sz="2400" b="1" i="0"/>
              <a:t>Content</a:t>
            </a:r>
            <a:r>
              <a:rPr lang="en-US" sz="2400" b="0" i="0"/>
              <a:t>, and in </a:t>
            </a:r>
            <a:r>
              <a:rPr lang="en-US" sz="2400" b="1" i="0"/>
              <a:t>My Content </a:t>
            </a:r>
            <a:r>
              <a:rPr lang="en-US" sz="2400" b="0" i="0"/>
              <a:t>click </a:t>
            </a:r>
            <a:r>
              <a:rPr lang="en-US" sz="2400" b="1" i="0"/>
              <a:t>New item</a:t>
            </a:r>
            <a:r>
              <a:rPr lang="en-US" sz="2400" b="0" i="0"/>
              <a:t> and choose </a:t>
            </a:r>
            <a:r>
              <a:rPr lang="en-US" sz="2400" b="1" i="0"/>
              <a:t>Feature Layer </a:t>
            </a:r>
            <a:r>
              <a:rPr lang="en-US" sz="2400" b="0" i="0"/>
              <a:t>to open the </a:t>
            </a:r>
            <a:r>
              <a:rPr lang="en-US" sz="2400" b="1" i="0"/>
              <a:t>Create a feature </a:t>
            </a:r>
            <a:r>
              <a:rPr lang="en-US" sz="2400" b="0" i="0"/>
              <a:t>layer dialog.</a:t>
            </a:r>
            <a:endParaRPr sz="2400"/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650" y="1382053"/>
            <a:ext cx="101727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3056934" y="388536"/>
            <a:ext cx="6078132" cy="125614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ArcGIS Field Maps</a:t>
            </a:r>
            <a:endParaRPr dirty="0"/>
          </a:p>
        </p:txBody>
      </p:sp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913794" y="1426867"/>
            <a:ext cx="10410697" cy="51315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Collecting and updating data in the field</a:t>
            </a:r>
            <a:endParaRPr dirty="0"/>
          </a:p>
          <a:p>
            <a:pPr marL="907200" lvl="1" indent="-457200">
              <a:spcBef>
                <a:spcPts val="1200"/>
              </a:spcBef>
              <a:buSzPts val="2100"/>
              <a:buFont typeface="Wingdings" panose="05000000000000000000" pitchFamily="2" charset="2"/>
              <a:buChar char="Ø"/>
            </a:pPr>
            <a:r>
              <a:rPr lang="en-US" sz="3000" dirty="0"/>
              <a:t>Both Offline and Online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Works on Windows, Android, and iOS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Attach PDF, Excel and Word documents to assets or observations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Reuse list entries between forms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Capture additional metadata when collecting using GPS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240"/>
              </a:spcBef>
              <a:spcAft>
                <a:spcPts val="0"/>
              </a:spcAft>
              <a:buSzPts val="2240"/>
              <a:buChar char="◈"/>
            </a:pPr>
            <a:r>
              <a:rPr lang="en-US" sz="3200" dirty="0"/>
              <a:t>Use app links to update existing feature attributes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36" name="Google Shape;436;p40"/>
          <p:cNvSpPr txBox="1">
            <a:spLocks noGrp="1"/>
          </p:cNvSpPr>
          <p:nvPr>
            <p:ph type="body" idx="1"/>
          </p:nvPr>
        </p:nvSpPr>
        <p:spPr>
          <a:xfrm>
            <a:off x="913795" y="1866900"/>
            <a:ext cx="10661906" cy="16916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Create a blank layer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Add a Point, Line and Polygon layer. Change the names according to the image below.</a:t>
            </a:r>
            <a:endParaRPr sz="2800">
              <a:solidFill>
                <a:srgbClr val="F7F2C4"/>
              </a:solidFill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88" y="3848152"/>
            <a:ext cx="117633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43" name="Google Shape;443;p41"/>
          <p:cNvSpPr txBox="1">
            <a:spLocks noGrp="1"/>
          </p:cNvSpPr>
          <p:nvPr>
            <p:ph type="body" idx="1"/>
          </p:nvPr>
        </p:nvSpPr>
        <p:spPr>
          <a:xfrm>
            <a:off x="913795" y="1866899"/>
            <a:ext cx="10661906" cy="23433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Provide a title: - </a:t>
            </a:r>
            <a:r>
              <a:rPr lang="en-US" sz="2800" b="1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Parks – Your Name</a:t>
            </a: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. Click </a:t>
            </a:r>
            <a:r>
              <a:rPr lang="en-US" sz="2800" b="1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Save</a:t>
            </a: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We will create the fields that define the form for the Places layer.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Go to the Data tab of the item page and go to Fields. 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Char char="◈"/>
            </a:pPr>
            <a:r>
              <a:rPr lang="en-US" sz="280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Click +</a:t>
            </a:r>
            <a:r>
              <a:rPr lang="en-US" sz="2800" b="1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Add</a:t>
            </a:r>
            <a:endParaRPr sz="2800" b="0" i="0">
              <a:solidFill>
                <a:srgbClr val="F7F2C4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4" name="Google Shape;44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86968"/>
            <a:ext cx="12192000" cy="176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50" name="Google Shape;450;p4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b="0" i="0"/>
              <a:t>Click </a:t>
            </a:r>
            <a:r>
              <a:rPr lang="en-US" b="1" i="0"/>
              <a:t>Add</a:t>
            </a:r>
            <a:r>
              <a:rPr lang="en-US" b="0" i="0"/>
              <a:t>. Give a name </a:t>
            </a:r>
            <a:r>
              <a:rPr lang="en-US" b="1" i="0"/>
              <a:t>AssetType </a:t>
            </a:r>
            <a:r>
              <a:rPr lang="en-US" b="0" i="0"/>
              <a:t>and an alias </a:t>
            </a:r>
            <a:r>
              <a:rPr lang="en-US" b="1" i="0"/>
              <a:t>Type of amenity</a:t>
            </a:r>
            <a:r>
              <a:rPr lang="en-US" b="0" i="0"/>
              <a:t>. Choose type </a:t>
            </a:r>
            <a:r>
              <a:rPr lang="en-US" b="1" i="0"/>
              <a:t>Integer</a:t>
            </a:r>
            <a:r>
              <a:rPr lang="en-US" b="0" i="0"/>
              <a:t> – you’ll create a list of choices later. Accept the other defaults and click </a:t>
            </a:r>
            <a:r>
              <a:rPr lang="en-US" b="1" i="0"/>
              <a:t>Add New Field</a:t>
            </a:r>
            <a:r>
              <a:rPr lang="en-US" b="0" i="0"/>
              <a:t>.</a:t>
            </a:r>
            <a:endParaRPr/>
          </a:p>
        </p:txBody>
      </p:sp>
      <p:pic>
        <p:nvPicPr>
          <p:cNvPr id="451" name="Google Shape;451;p42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726" y="2076451"/>
            <a:ext cx="3486821" cy="362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57" name="Google Shape;457;p4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7828271" cy="150824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b="0" i="0"/>
              <a:t>Click </a:t>
            </a:r>
            <a:r>
              <a:rPr lang="en-US" b="1" i="0"/>
              <a:t>Type of amenity </a:t>
            </a:r>
            <a:r>
              <a:rPr lang="en-US" b="0" i="0"/>
              <a:t>in the </a:t>
            </a:r>
            <a:r>
              <a:rPr lang="en-US" b="1" i="0"/>
              <a:t>Display Name </a:t>
            </a:r>
            <a:r>
              <a:rPr lang="en-US" b="0" i="0"/>
              <a:t>list and click </a:t>
            </a:r>
            <a:r>
              <a:rPr lang="en-US" b="1" i="0"/>
              <a:t>Create List </a:t>
            </a:r>
            <a:r>
              <a:rPr lang="en-US" b="0" i="0"/>
              <a:t>to create a list of choices for the type of amenity.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Enter Labels as below and click </a:t>
            </a:r>
            <a:r>
              <a:rPr lang="en-US" b="1"/>
              <a:t>Save</a:t>
            </a:r>
            <a:r>
              <a:rPr lang="en-US"/>
              <a:t>.</a:t>
            </a:r>
            <a:endParaRPr/>
          </a:p>
        </p:txBody>
      </p:sp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1672" y="1022472"/>
            <a:ext cx="26098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326" y="3789675"/>
            <a:ext cx="102774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pic>
        <p:nvPicPr>
          <p:cNvPr id="465" name="Google Shape;46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516" y="2076450"/>
            <a:ext cx="4403113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>
            <a:spLocks noGrp="1"/>
          </p:cNvSpPr>
          <p:nvPr>
            <p:ph type="body" idx="2"/>
          </p:nvPr>
        </p:nvSpPr>
        <p:spPr>
          <a:xfrm>
            <a:off x="6410716" y="2076450"/>
            <a:ext cx="4856841" cy="4404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b="0" i="0" dirty="0"/>
              <a:t>In a similar way, Create another field named </a:t>
            </a:r>
            <a:r>
              <a:rPr lang="en-US" b="1" i="0" dirty="0"/>
              <a:t>Notes</a:t>
            </a:r>
            <a:r>
              <a:rPr lang="en-US" b="0" i="0" dirty="0"/>
              <a:t> that is a </a:t>
            </a:r>
            <a:r>
              <a:rPr lang="en-US" b="1" i="0" dirty="0"/>
              <a:t>String</a:t>
            </a:r>
            <a:r>
              <a:rPr lang="en-US" b="0" i="0" dirty="0"/>
              <a:t>.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For survey takers to be able to attach pictures showing the things in the parks, enable attachments:</a:t>
            </a:r>
            <a:endParaRPr dirty="0"/>
          </a:p>
          <a:p>
            <a:pPr marL="792900" lvl="1" indent="-342900">
              <a:lnSpc>
                <a:spcPct val="90000"/>
              </a:lnSpc>
              <a:spcBef>
                <a:spcPts val="106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sz="2300" b="1" dirty="0"/>
              <a:t>Overview</a:t>
            </a:r>
            <a:r>
              <a:rPr lang="en-US" sz="2300" dirty="0"/>
              <a:t> tab of the item page, scroll to the </a:t>
            </a:r>
            <a:r>
              <a:rPr lang="en-US" sz="2300" b="1" dirty="0"/>
              <a:t>Layers list</a:t>
            </a:r>
            <a:r>
              <a:rPr lang="en-US" sz="2300" dirty="0"/>
              <a:t>, and click on the </a:t>
            </a:r>
            <a:r>
              <a:rPr lang="en-US" sz="2300" b="1" dirty="0"/>
              <a:t>layer name </a:t>
            </a:r>
            <a:endParaRPr dirty="0"/>
          </a:p>
          <a:p>
            <a:pPr marL="792900" lvl="1" indent="-342900">
              <a:lnSpc>
                <a:spcPct val="90000"/>
              </a:lnSpc>
              <a:spcBef>
                <a:spcPts val="1060"/>
              </a:spcBef>
              <a:buSzPts val="1610"/>
              <a:buFont typeface="Wingdings" panose="05000000000000000000" pitchFamily="2" charset="2"/>
              <a:buChar char="q"/>
            </a:pPr>
            <a:r>
              <a:rPr lang="en-US" sz="2300" b="1" dirty="0"/>
              <a:t>Enable Attachments </a:t>
            </a:r>
            <a:r>
              <a:rPr lang="en-US" sz="2300" dirty="0"/>
              <a:t>for the Places layer.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/>
              <a:t>Make a map</a:t>
            </a:r>
            <a:endParaRPr/>
          </a:p>
        </p:txBody>
      </p:sp>
      <p:sp>
        <p:nvSpPr>
          <p:cNvPr id="472" name="Google Shape;472;p45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 2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78" name="Google Shape;478;p46"/>
          <p:cNvSpPr txBox="1">
            <a:spLocks noGrp="1"/>
          </p:cNvSpPr>
          <p:nvPr>
            <p:ph type="body" idx="2"/>
          </p:nvPr>
        </p:nvSpPr>
        <p:spPr>
          <a:xfrm>
            <a:off x="793688" y="1871472"/>
            <a:ext cx="4856841" cy="44047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b="1" i="0" dirty="0"/>
              <a:t>Open in Map Viewer </a:t>
            </a:r>
            <a:r>
              <a:rPr lang="en-US" b="0" i="0" dirty="0"/>
              <a:t>pick </a:t>
            </a:r>
            <a:r>
              <a:rPr lang="en-US" b="1" i="0" dirty="0"/>
              <a:t>Add to new map</a:t>
            </a:r>
            <a:r>
              <a:rPr lang="en-US" b="0" i="0" dirty="0"/>
              <a:t> to start making your map.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 dirty="0"/>
              <a:t>Save your map, giving it a title Parks and a tag Collect. (We learnt how)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 dirty="0"/>
              <a:t>In Layers pane, click More Options (…), choose Rename, and rename the layer of places to P</a:t>
            </a:r>
            <a:r>
              <a:rPr lang="en-US" dirty="0"/>
              <a:t>arks</a:t>
            </a:r>
            <a:r>
              <a:rPr lang="en-US" sz="2300" dirty="0"/>
              <a:t>.</a:t>
            </a:r>
            <a:endParaRPr dirty="0"/>
          </a:p>
          <a:p>
            <a:pPr marL="342900" lvl="0" indent="-203764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 sz="2300" dirty="0"/>
          </a:p>
        </p:txBody>
      </p:sp>
      <p:pic>
        <p:nvPicPr>
          <p:cNvPr id="479" name="Google Shape;47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5225" y="5079275"/>
            <a:ext cx="3616950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5623" y="1871472"/>
            <a:ext cx="4856840" cy="470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2"/>
          </p:nvPr>
        </p:nvSpPr>
        <p:spPr>
          <a:xfrm>
            <a:off x="793688" y="1871472"/>
            <a:ext cx="4856841" cy="2095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i="0"/>
              <a:t>Click </a:t>
            </a:r>
            <a:r>
              <a:rPr lang="en-US" b="1" i="0"/>
              <a:t>Styles</a:t>
            </a:r>
            <a:r>
              <a:rPr lang="en-US" i="0"/>
              <a:t> on the </a:t>
            </a:r>
            <a:r>
              <a:rPr lang="en-US" b="1" i="0"/>
              <a:t>Settings</a:t>
            </a:r>
            <a:r>
              <a:rPr lang="en-US" i="0"/>
              <a:t> pane</a:t>
            </a:r>
            <a:endParaRPr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/>
              <a:t>Choose to show the </a:t>
            </a:r>
            <a:r>
              <a:rPr lang="en-US" sz="2300" b="1"/>
              <a:t>Type of amenity </a:t>
            </a:r>
            <a:r>
              <a:rPr lang="en-US" sz="2300"/>
              <a:t>attribute. (Use </a:t>
            </a:r>
            <a:r>
              <a:rPr lang="en-US" sz="2300" b="1"/>
              <a:t>+Field</a:t>
            </a:r>
            <a:r>
              <a:rPr lang="en-US" sz="2300"/>
              <a:t>)</a:t>
            </a:r>
            <a:endParaRPr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Make sure Current Styles is set to </a:t>
            </a:r>
            <a:r>
              <a:rPr lang="en-US" b="1"/>
              <a:t>Types (unique symbols)</a:t>
            </a:r>
            <a:endParaRPr sz="2300"/>
          </a:p>
          <a:p>
            <a:pPr marL="342900" lvl="0" indent="-203764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 sz="2300"/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1473" y="1514370"/>
            <a:ext cx="4267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5785" y="3967005"/>
            <a:ext cx="3838575" cy="26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8083" y="4045874"/>
            <a:ext cx="34480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Collector for ArcGIS</a:t>
            </a:r>
            <a:endParaRPr/>
          </a:p>
        </p:txBody>
      </p:sp>
      <p:sp>
        <p:nvSpPr>
          <p:cNvPr id="495" name="Google Shape;495;p48"/>
          <p:cNvSpPr txBox="1">
            <a:spLocks noGrp="1"/>
          </p:cNvSpPr>
          <p:nvPr>
            <p:ph type="body" idx="2"/>
          </p:nvPr>
        </p:nvSpPr>
        <p:spPr>
          <a:xfrm>
            <a:off x="793688" y="1871472"/>
            <a:ext cx="6210013" cy="26703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i="0"/>
              <a:t>Click </a:t>
            </a:r>
            <a:r>
              <a:rPr lang="en-US" b="1" i="0"/>
              <a:t>Style Options</a:t>
            </a:r>
            <a:endParaRPr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/>
              <a:t>Change the </a:t>
            </a:r>
            <a:r>
              <a:rPr lang="en-US" sz="2300" b="1"/>
              <a:t>icons</a:t>
            </a:r>
            <a:r>
              <a:rPr lang="en-US" sz="2300"/>
              <a:t> according to the image below. </a:t>
            </a:r>
            <a:endParaRPr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/>
              <a:t>All of them are in </a:t>
            </a:r>
            <a:r>
              <a:rPr lang="en-US" sz="2300" b="1"/>
              <a:t>Government </a:t>
            </a:r>
            <a:r>
              <a:rPr lang="en-US" sz="2300"/>
              <a:t>Category. The option to change can be opened by </a:t>
            </a:r>
            <a:r>
              <a:rPr lang="en-US" sz="2300" b="1"/>
              <a:t>clicking on existing icons </a:t>
            </a:r>
            <a:r>
              <a:rPr lang="en-US" sz="2300"/>
              <a:t>for the categories. </a:t>
            </a:r>
            <a:r>
              <a:rPr lang="en-US" sz="2300" b="1"/>
              <a:t>Confirm</a:t>
            </a:r>
            <a:r>
              <a:rPr lang="en-US" sz="2300"/>
              <a:t> and </a:t>
            </a:r>
            <a:r>
              <a:rPr lang="en-US" sz="2300" b="1"/>
              <a:t>save</a:t>
            </a:r>
            <a:r>
              <a:rPr lang="en-US" sz="2300"/>
              <a:t> the changes. (Saving icon on the left)</a:t>
            </a:r>
            <a:endParaRPr/>
          </a:p>
          <a:p>
            <a:pPr marL="342900" lvl="0" indent="-203764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 sz="2300"/>
          </a:p>
        </p:txBody>
      </p:sp>
      <p:pic>
        <p:nvPicPr>
          <p:cNvPr id="496" name="Google Shape;4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9939" y="1871472"/>
            <a:ext cx="332422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0917" y="4653329"/>
            <a:ext cx="35242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9701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dirty="0"/>
              <a:t>Capture park assets in Field Maps</a:t>
            </a:r>
            <a:endParaRPr dirty="0"/>
          </a:p>
        </p:txBody>
      </p:sp>
      <p:sp>
        <p:nvSpPr>
          <p:cNvPr id="504" name="Google Shape;504;p49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 3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Char char="◈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Learning Outcomes: 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Add layers to a map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Add data stored to a map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Change map symbols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Configure pop-ups</a:t>
            </a:r>
            <a:endParaRPr dirty="0"/>
          </a:p>
          <a:p>
            <a:pPr marL="907200" lvl="1" indent="-457200" algn="l" rtl="0">
              <a:spcBef>
                <a:spcPts val="1160"/>
              </a:spcBef>
              <a:spcAft>
                <a:spcPts val="0"/>
              </a:spcAft>
              <a:buSzPts val="1960"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Share the map as a web app.</a:t>
            </a:r>
            <a:endParaRPr sz="2800" dirty="0">
              <a:solidFill>
                <a:srgbClr val="F7F2C4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dirty="0"/>
              <a:t>Field Maps for ArcGIS</a:t>
            </a:r>
            <a:endParaRPr dirty="0"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2"/>
          </p:nvPr>
        </p:nvSpPr>
        <p:spPr>
          <a:xfrm>
            <a:off x="793688" y="1871472"/>
            <a:ext cx="6210013" cy="437692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i="0" dirty="0"/>
              <a:t>Download </a:t>
            </a:r>
            <a:r>
              <a:rPr lang="en-US" b="1" i="0" dirty="0"/>
              <a:t>ArcGIS </a:t>
            </a:r>
            <a:r>
              <a:rPr lang="en-US" dirty="0"/>
              <a:t>Field Maps</a:t>
            </a:r>
            <a:r>
              <a:rPr lang="en-US" b="1" i="0" dirty="0"/>
              <a:t> </a:t>
            </a:r>
            <a:r>
              <a:rPr lang="en-US" dirty="0"/>
              <a:t>using </a:t>
            </a:r>
            <a:r>
              <a:rPr lang="en-US" b="1" dirty="0"/>
              <a:t>Google Play </a:t>
            </a:r>
            <a:r>
              <a:rPr lang="en-US" dirty="0"/>
              <a:t>in your mobile. </a:t>
            </a:r>
            <a:r>
              <a:rPr lang="en-US" b="1" dirty="0"/>
              <a:t>Sign in </a:t>
            </a:r>
            <a:r>
              <a:rPr lang="en-US" dirty="0"/>
              <a:t>to the organizational account.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Click on the “Parks” to access the collecting layer.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sz="2300" dirty="0"/>
              <a:t>Play around with it and add some points. Submit the screenshot of the added points in your phone after </a:t>
            </a:r>
            <a:r>
              <a:rPr lang="en-US" sz="2300" b="1" dirty="0"/>
              <a:t>updating</a:t>
            </a:r>
            <a:r>
              <a:rPr lang="en-US" sz="2300" dirty="0"/>
              <a:t> them. Example on the right.</a:t>
            </a:r>
            <a:endParaRPr dirty="0"/>
          </a:p>
          <a:p>
            <a:pPr marL="342900" lvl="0" indent="-306000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To make it public, change </a:t>
            </a:r>
            <a:r>
              <a:rPr lang="en-US" b="1" dirty="0"/>
              <a:t>share settings</a:t>
            </a:r>
            <a:r>
              <a:rPr lang="en-US" dirty="0"/>
              <a:t> and set </a:t>
            </a:r>
            <a:r>
              <a:rPr lang="en-US" b="1" dirty="0"/>
              <a:t>feature layer </a:t>
            </a:r>
            <a:r>
              <a:rPr lang="en-US" dirty="0"/>
              <a:t>to </a:t>
            </a:r>
            <a:r>
              <a:rPr lang="en-US" b="1" dirty="0"/>
              <a:t>Public Data Collection </a:t>
            </a:r>
            <a:r>
              <a:rPr lang="en-US" dirty="0"/>
              <a:t>from its options </a:t>
            </a:r>
            <a:r>
              <a:rPr lang="en-US" dirty="0">
                <a:solidFill>
                  <a:srgbClr val="00B050"/>
                </a:solidFill>
              </a:rPr>
              <a:t>(not required for this exercise)</a:t>
            </a:r>
            <a:endParaRPr sz="2300" dirty="0">
              <a:solidFill>
                <a:srgbClr val="00B050"/>
              </a:solidFill>
            </a:endParaRPr>
          </a:p>
          <a:p>
            <a:pPr marL="342900" lvl="0" indent="-203764" algn="l" rtl="0">
              <a:lnSpc>
                <a:spcPct val="9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 sz="2300" dirty="0"/>
          </a:p>
        </p:txBody>
      </p:sp>
      <p:pic>
        <p:nvPicPr>
          <p:cNvPr id="511" name="Google Shape;511;p50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4359"/>
          <a:stretch/>
        </p:blipFill>
        <p:spPr>
          <a:xfrm>
            <a:off x="8081849" y="1871472"/>
            <a:ext cx="2692866" cy="474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To Hand In</a:t>
            </a:r>
            <a:endParaRPr/>
          </a:p>
        </p:txBody>
      </p:sp>
      <p:sp>
        <p:nvSpPr>
          <p:cNvPr id="517" name="Google Shape;517;p51"/>
          <p:cNvSpPr txBox="1">
            <a:spLocks noGrp="1"/>
          </p:cNvSpPr>
          <p:nvPr>
            <p:ph type="body" idx="1"/>
          </p:nvPr>
        </p:nvSpPr>
        <p:spPr>
          <a:xfrm>
            <a:off x="913795" y="2200589"/>
            <a:ext cx="10353762" cy="3017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Canvas: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Arial" panose="020B0604020202020204" pitchFamily="34" charset="0"/>
              <a:buChar char="•"/>
            </a:pPr>
            <a:r>
              <a:rPr lang="en-US" dirty="0"/>
              <a:t>Web App link </a:t>
            </a:r>
            <a:endParaRPr dirty="0"/>
          </a:p>
          <a:p>
            <a:pPr marL="792900" lvl="1" indent="-342900" algn="l" rtl="0">
              <a:spcBef>
                <a:spcPts val="1020"/>
              </a:spcBef>
              <a:spcAft>
                <a:spcPts val="0"/>
              </a:spcAft>
              <a:buSzPts val="1470"/>
              <a:buFont typeface="Arial" panose="020B0604020202020204" pitchFamily="34" charset="0"/>
              <a:buChar char="•"/>
            </a:pPr>
            <a:r>
              <a:rPr lang="en-US" dirty="0"/>
              <a:t>Screenshot of web collector on your mobile</a:t>
            </a:r>
            <a:endParaRPr dirty="0"/>
          </a:p>
          <a:p>
            <a:pPr marL="342900" lvl="0" indent="-306000" algn="l" rtl="0">
              <a:spcBef>
                <a:spcPts val="1020"/>
              </a:spcBef>
              <a:spcAft>
                <a:spcPts val="0"/>
              </a:spcAft>
              <a:buSzPts val="1260"/>
              <a:buChar char="◈"/>
            </a:pPr>
            <a:r>
              <a:rPr lang="en-US" dirty="0"/>
              <a:t>Upload these in a word document in your GitHub lab/week02 folder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To Hand In</a:t>
            </a:r>
            <a:endParaRPr/>
          </a:p>
        </p:txBody>
      </p:sp>
      <p:pic>
        <p:nvPicPr>
          <p:cNvPr id="525" name="Google Shape;525;p52"/>
          <p:cNvPicPr preferRelativeResize="0"/>
          <p:nvPr/>
        </p:nvPicPr>
        <p:blipFill rotWithShape="1">
          <a:blip r:embed="rId3">
            <a:alphaModFix/>
          </a:blip>
          <a:srcRect t="51948"/>
          <a:stretch/>
        </p:blipFill>
        <p:spPr>
          <a:xfrm>
            <a:off x="3071882" y="1866900"/>
            <a:ext cx="6037587" cy="37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 ArcGIS Online Web Mapping</a:t>
            </a:r>
            <a:endParaRPr/>
          </a:p>
        </p:txBody>
      </p:sp>
      <p:sp>
        <p:nvSpPr>
          <p:cNvPr id="183" name="Google Shape;183;p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b="0" i="0">
                <a:solidFill>
                  <a:srgbClr val="F7F2C4"/>
                </a:solidFill>
                <a:latin typeface="Avenir"/>
                <a:ea typeface="Avenir"/>
                <a:cs typeface="Avenir"/>
                <a:sym typeface="Avenir"/>
              </a:rPr>
              <a:t>Sign into your </a:t>
            </a:r>
            <a:r>
              <a:rPr lang="en-US" b="0" i="0" u="sng" strike="noStrike">
                <a:solidFill>
                  <a:srgbClr val="0074B8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ArcGIS organizational account</a:t>
            </a:r>
            <a:endParaRPr b="0" i="0" u="none" strike="noStrike">
              <a:solidFill>
                <a:srgbClr val="0074B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6900" lvl="0" indent="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 b="0" i="0">
                <a:solidFill>
                  <a:srgbClr val="4C4C4C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/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8938" y="2856767"/>
            <a:ext cx="49434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7987" y="4908671"/>
            <a:ext cx="49053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913806" y="4565254"/>
            <a:ext cx="10355326" cy="9106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</a:pPr>
            <a:r>
              <a:rPr lang="en-US" sz="3600"/>
              <a:t> ArcGIS Online Web Mapping</a:t>
            </a:r>
            <a:endParaRPr/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19" y="2161870"/>
            <a:ext cx="10353762" cy="81783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pic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915370" y="5750146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 b="0" i="0"/>
              <a:t>On the ribbon, click the Map tab.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913806" y="4565254"/>
            <a:ext cx="10355326" cy="9106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</a:pPr>
            <a:r>
              <a:rPr lang="en-US" sz="3600"/>
              <a:t> ArcGIS Online Web Mapping</a:t>
            </a:r>
            <a:endParaRPr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19" y="2208161"/>
            <a:ext cx="10353762" cy="72525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pic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915370" y="5750146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 b="0" i="0"/>
              <a:t>On the ribbon, click Open in new Map Viewer, to open a brand new map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913806" y="4565254"/>
            <a:ext cx="10355326" cy="9106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</a:pPr>
            <a:r>
              <a:rPr lang="en-US" sz="3600"/>
              <a:t> ArcGIS Online Web Mapping</a:t>
            </a:r>
            <a:endParaRPr sz="3600"/>
          </a:p>
        </p:txBody>
      </p:sp>
      <p:sp>
        <p:nvSpPr>
          <p:cNvPr id="205" name="Google Shape;205;p9"/>
          <p:cNvSpPr txBox="1">
            <a:spLocks noGrp="1"/>
          </p:cNvSpPr>
          <p:nvPr>
            <p:ph type="body" idx="1"/>
          </p:nvPr>
        </p:nvSpPr>
        <p:spPr>
          <a:xfrm>
            <a:off x="915370" y="5750146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 b="0" i="0"/>
              <a:t>In the Layers pane, click Add layer.</a:t>
            </a:r>
            <a:endParaRPr sz="2400"/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156" y="721859"/>
            <a:ext cx="34766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2122</Words>
  <Application>Microsoft Office PowerPoint</Application>
  <PresentationFormat>Widescreen</PresentationFormat>
  <Paragraphs>243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Noto Sans Symbols</vt:lpstr>
      <vt:lpstr>Sorts Mill Goudy</vt:lpstr>
      <vt:lpstr>Avenir</vt:lpstr>
      <vt:lpstr>Arial</vt:lpstr>
      <vt:lpstr>Wingdings</vt:lpstr>
      <vt:lpstr>SlateVTI</vt:lpstr>
      <vt:lpstr>WebGIS Lab 2</vt:lpstr>
      <vt:lpstr>Lab Hours</vt:lpstr>
      <vt:lpstr>ArcGIS Online</vt:lpstr>
      <vt:lpstr>ArcGIS Field Maps</vt:lpstr>
      <vt:lpstr> ArcGIS Online Web Mapping</vt:lpstr>
      <vt:lpstr> ArcGIS Online Web Mapping</vt:lpstr>
      <vt:lpstr> ArcGIS Online Web Mapping</vt:lpstr>
      <vt:lpstr> ArcGIS Online Web Mapping</vt:lpstr>
      <vt:lpstr> ArcGIS Online Web Mapping</vt:lpstr>
      <vt:lpstr> ArcGIS Online Web Mapping</vt:lpstr>
      <vt:lpstr>County Map now is displayed:</vt:lpstr>
      <vt:lpstr>Explore data using dot density styling</vt:lpstr>
      <vt:lpstr>Let’s change the basemap to better emphasize our data</vt:lpstr>
      <vt:lpstr> ArcGIS Online Web Mapping</vt:lpstr>
      <vt:lpstr>It overlaps the data. So, it’s not usable.</vt:lpstr>
      <vt:lpstr>Changing drawing style to dot density allows us to view the data properly in this case.</vt:lpstr>
      <vt:lpstr>Changing Color ramp is possible through “Style Options” in the drawing style card. We are using fruit basket color ramp here. To see the name of a color ramp, hover.</vt:lpstr>
      <vt:lpstr> ArcGIS Online Web Mapping</vt:lpstr>
      <vt:lpstr>Interpreting the Data</vt:lpstr>
      <vt:lpstr> ArcGIS Online Web Mapping</vt:lpstr>
      <vt:lpstr>PowerPoint Presentation</vt:lpstr>
      <vt:lpstr> ArcGIS Online Web Mapping</vt:lpstr>
      <vt:lpstr> ArcGIS Online Web Mapping</vt:lpstr>
      <vt:lpstr> ArcGIS Online Web Mapping</vt:lpstr>
      <vt:lpstr> ArcGIS Online Web Mapping</vt:lpstr>
      <vt:lpstr> ArcGIS Online Web Mapping</vt:lpstr>
      <vt:lpstr>Configure pop-ups</vt:lpstr>
      <vt:lpstr> ArcGIS Online Web Mapping</vt:lpstr>
      <vt:lpstr> ArcGIS Online Web Mapping</vt:lpstr>
      <vt:lpstr>Filter data to inform policy intervention</vt:lpstr>
      <vt:lpstr> ArcGIS Online Web Mapping</vt:lpstr>
      <vt:lpstr> ArcGIS Online Web Mapping</vt:lpstr>
      <vt:lpstr> ArcGIS Online Web Mapping</vt:lpstr>
      <vt:lpstr> ArcGIS Online Web Mapping</vt:lpstr>
      <vt:lpstr> ArcGIS Online Web Mapping</vt:lpstr>
      <vt:lpstr> ArcGIS Online Web Mapping</vt:lpstr>
      <vt:lpstr>Field Maps for ArcGIS</vt:lpstr>
      <vt:lpstr>Prepare a layer</vt:lpstr>
      <vt:lpstr>Field Maps for ArcGIS</vt:lpstr>
      <vt:lpstr>Field Maps for ArcGIS</vt:lpstr>
      <vt:lpstr>Field Maps for ArcGIS</vt:lpstr>
      <vt:lpstr>Field Maps for ArcGIS</vt:lpstr>
      <vt:lpstr>Field Maps for ArcGIS</vt:lpstr>
      <vt:lpstr>Field Maps for ArcGIS</vt:lpstr>
      <vt:lpstr>Make a map</vt:lpstr>
      <vt:lpstr>Field Maps for ArcGIS</vt:lpstr>
      <vt:lpstr>Field Maps for ArcGIS</vt:lpstr>
      <vt:lpstr>Collector for ArcGIS</vt:lpstr>
      <vt:lpstr>Capture park assets in Field Maps</vt:lpstr>
      <vt:lpstr>Field Maps for ArcGIS</vt:lpstr>
      <vt:lpstr>To Hand In</vt:lpstr>
      <vt:lpstr>To Hand 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WebGIS Lab 2</dc:title>
  <dc:creator>Debayan Mandal</dc:creator>
  <cp:lastModifiedBy>Mandal, Debayan</cp:lastModifiedBy>
  <cp:revision>1</cp:revision>
  <dcterms:created xsi:type="dcterms:W3CDTF">2022-01-24T05:45:50Z</dcterms:created>
  <dcterms:modified xsi:type="dcterms:W3CDTF">2023-10-25T18:35:20Z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0D74503B-899A-4648-A349-392F48ACA256</vt:lpwstr>
  </property>
  <property fmtid="{D5CDD505-2E9C-101B-9397-08002B2CF9AE}" pid="3" name="ArticulatePath">
    <vt:lpwstr>Earthy inspiration</vt:lpwstr>
  </property>
</Properties>
</file>